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5"/>
  </p:notesMasterIdLst>
  <p:sldIdLst>
    <p:sldId id="278" r:id="rId5"/>
    <p:sldId id="282" r:id="rId6"/>
    <p:sldId id="279" r:id="rId7"/>
    <p:sldId id="271" r:id="rId8"/>
    <p:sldId id="276" r:id="rId9"/>
    <p:sldId id="284" r:id="rId10"/>
    <p:sldId id="285" r:id="rId11"/>
    <p:sldId id="286" r:id="rId12"/>
    <p:sldId id="272" r:id="rId13"/>
    <p:sldId id="298" r:id="rId14"/>
    <p:sldId id="304" r:id="rId15"/>
    <p:sldId id="303" r:id="rId16"/>
    <p:sldId id="305" r:id="rId17"/>
    <p:sldId id="296" r:id="rId18"/>
    <p:sldId id="294" r:id="rId19"/>
    <p:sldId id="306" r:id="rId20"/>
    <p:sldId id="295" r:id="rId21"/>
    <p:sldId id="299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2BECA"/>
    <a:srgbClr val="FFFFFF"/>
    <a:srgbClr val="A6A6A6"/>
    <a:srgbClr val="595959"/>
    <a:srgbClr val="586EA6"/>
    <a:srgbClr val="81BCC7"/>
    <a:srgbClr val="80BBCA"/>
    <a:srgbClr val="90BB23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12" autoAdjust="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58F17-591D-4FAE-B71A-8A081249D769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F6859-042C-4B80-873A-544528B0A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2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bg1">
                <a:lumMod val="75000"/>
              </a:schemeClr>
            </a:gs>
            <a:gs pos="28000">
              <a:schemeClr val="tx1">
                <a:lumMod val="50000"/>
                <a:lumOff val="50000"/>
              </a:schemeClr>
            </a:gs>
            <a:gs pos="98000">
              <a:schemeClr val="tx1">
                <a:lumMod val="75000"/>
                <a:lumOff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EA8470-A4B0-4D85-98ED-0A822041BAB0}"/>
              </a:ext>
            </a:extLst>
          </p:cNvPr>
          <p:cNvSpPr/>
          <p:nvPr userDrawn="1"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180598-73E8-41A4-A29B-4E29C2791D7E}"/>
              </a:ext>
            </a:extLst>
          </p:cNvPr>
          <p:cNvSpPr/>
          <p:nvPr userDrawn="1"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24467-2B73-4438-AD75-4AE0A86FA910}"/>
              </a:ext>
            </a:extLst>
          </p:cNvPr>
          <p:cNvSpPr/>
          <p:nvPr userDrawn="1"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22551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2622" y="4876090"/>
            <a:ext cx="7187529" cy="9144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19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1906FD-7264-467E-8A95-6A1598BBA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69"/>
            <a:ext cx="4213601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D9479BE-4889-4C54-8C9E-50648BC02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684769"/>
            <a:ext cx="4731990" cy="52183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CBEFBB2-2C32-4339-A0D7-FE21D7329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25243"/>
            <a:ext cx="473199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D350AFD-FA04-40B5-BB0C-750B91312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3974" y="3225243"/>
            <a:ext cx="4213601" cy="27640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6811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78439C3-2539-4484-8848-B8140826D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3974" y="2684769"/>
            <a:ext cx="4235826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C8FBFBF-CD25-4076-8A61-06DD30C04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84768"/>
            <a:ext cx="4731991" cy="33045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232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864110"/>
            <a:ext cx="2947482" cy="18225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54FB1F0-6244-4B59-A42E-7B0515D37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920" y="2686640"/>
            <a:ext cx="2947481" cy="32441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2A72E56-7D9E-4CDE-9E60-7770E79CF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69268" y="864111"/>
            <a:ext cx="7486120" cy="506671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4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630838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630837" y="2526525"/>
            <a:ext cx="10574682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65B3165-6F10-4D0F-9BC8-B4C451444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466" y="2684770"/>
            <a:ext cx="1259814" cy="330454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0EC084C-1181-4416-B55B-179995FC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974" y="2684770"/>
            <a:ext cx="9120217" cy="33045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609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4600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AA5E670-4D55-43E7-A5BE-FE9C809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32163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tx1">
              <a:lumMod val="65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24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160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op"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B1BB7-5686-45D5-B55F-9490788630D1}"/>
              </a:ext>
            </a:extLst>
          </p:cNvPr>
          <p:cNvSpPr/>
          <p:nvPr userDrawn="1"/>
        </p:nvSpPr>
        <p:spPr>
          <a:xfrm>
            <a:off x="-1" y="2526525"/>
            <a:ext cx="1170462" cy="3563377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DCC77D-E83C-469F-89CD-6BA43360ABC8}"/>
              </a:ext>
            </a:extLst>
          </p:cNvPr>
          <p:cNvSpPr/>
          <p:nvPr userDrawn="1"/>
        </p:nvSpPr>
        <p:spPr>
          <a:xfrm>
            <a:off x="0" y="758952"/>
            <a:ext cx="10905976" cy="165937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324FCD-DB02-475A-A176-06E8E5A51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74" y="868680"/>
            <a:ext cx="8590084" cy="14349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77FE1-3E6C-4964-8ECF-7A59B762B0E4}"/>
              </a:ext>
            </a:extLst>
          </p:cNvPr>
          <p:cNvSpPr/>
          <p:nvPr userDrawn="1"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428E5B-816F-4CA0-B9A7-CB6107D35533}"/>
              </a:ext>
            </a:extLst>
          </p:cNvPr>
          <p:cNvSpPr/>
          <p:nvPr userDrawn="1"/>
        </p:nvSpPr>
        <p:spPr>
          <a:xfrm>
            <a:off x="1287810" y="2526525"/>
            <a:ext cx="1090597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0772FB0-32ED-4DB8-9F56-587A5BEF3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3974" y="2684770"/>
            <a:ext cx="9120216" cy="3304549"/>
          </a:xfrm>
        </p:spPr>
        <p:txBody>
          <a:bodyPr anchor="ctr" anchorCtr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200" cap="none" spc="0" baseline="0">
                <a:solidFill>
                  <a:schemeClr val="bg2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1200150" indent="-285750"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BB7DCFF-990A-4D13-AADC-AD1B3BAB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231619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90D47E-B3B8-440E-9F42-8E8BF157EBFB}"/>
              </a:ext>
            </a:extLst>
          </p:cNvPr>
          <p:cNvSpPr/>
          <p:nvPr userDrawn="1"/>
        </p:nvSpPr>
        <p:spPr>
          <a:xfrm>
            <a:off x="8722615" y="761103"/>
            <a:ext cx="3469385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3566" y="2345167"/>
            <a:ext cx="2947482" cy="33763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F71A73-3F86-47BC-8F23-CF55E86418C3}"/>
              </a:ext>
            </a:extLst>
          </p:cNvPr>
          <p:cNvSpPr/>
          <p:nvPr userDrawn="1"/>
        </p:nvSpPr>
        <p:spPr>
          <a:xfrm>
            <a:off x="573233" y="761103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134" y="860611"/>
            <a:ext cx="7315200" cy="512064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A5BF5-DE7F-4460-817D-AE1BAC336C92}"/>
              </a:ext>
            </a:extLst>
          </p:cNvPr>
          <p:cNvSpPr/>
          <p:nvPr userDrawn="1"/>
        </p:nvSpPr>
        <p:spPr>
          <a:xfrm>
            <a:off x="1" y="753035"/>
            <a:ext cx="494852" cy="533579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733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and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40D05C-B196-4463-8AF0-FECF8B476CA5}"/>
              </a:ext>
            </a:extLst>
          </p:cNvPr>
          <p:cNvSpPr/>
          <p:nvPr userDrawn="1"/>
        </p:nvSpPr>
        <p:spPr>
          <a:xfrm>
            <a:off x="3705041" y="763792"/>
            <a:ext cx="7857285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EBED2C-F3CC-43CD-9D5D-53C48DD4A17C}"/>
              </a:ext>
            </a:extLst>
          </p:cNvPr>
          <p:cNvSpPr/>
          <p:nvPr userDrawn="1"/>
        </p:nvSpPr>
        <p:spPr>
          <a:xfrm>
            <a:off x="11804486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88879-231C-4C2A-8B72-7EC0AB5CA21B}"/>
              </a:ext>
            </a:extLst>
          </p:cNvPr>
          <p:cNvSpPr/>
          <p:nvPr userDrawn="1"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2043953"/>
            <a:ext cx="2947482" cy="36810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6C3BCD-F202-467A-ABBA-F38FC29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F6AA6-44A2-4F03-9FFE-66D0E2F0C9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740240" y="864108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AAA51A-AC54-4EAF-98E6-2A338021A4D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869268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25DB2A-A40E-4DE5-8DA6-5FB847C0F0D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40240" y="3481577"/>
            <a:ext cx="3618054" cy="244924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038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-1" y="2526525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3200401" y="2526525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0" y="758952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4" y="2637691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1815866" y="2526524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7275" y="263842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3909546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Titl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B57C12-8635-490F-AC5E-880EE5EFB9F2}"/>
              </a:ext>
            </a:extLst>
          </p:cNvPr>
          <p:cNvSpPr/>
          <p:nvPr userDrawn="1"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CCA687-AB7D-4035-849A-4D9F7C0401C1}"/>
              </a:ext>
            </a:extLst>
          </p:cNvPr>
          <p:cNvSpPr/>
          <p:nvPr userDrawn="1"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4D011-4812-426A-AF72-052AC843FFB5}"/>
              </a:ext>
            </a:extLst>
          </p:cNvPr>
          <p:cNvSpPr/>
          <p:nvPr userDrawn="1"/>
        </p:nvSpPr>
        <p:spPr>
          <a:xfrm>
            <a:off x="9118063" y="765851"/>
            <a:ext cx="3068515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933F083-BCA0-42F4-BB66-81AD5A4D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958" y="2641544"/>
            <a:ext cx="2431210" cy="33470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193E2-84B1-4994-8F97-4A2EBCE6D1A5}"/>
              </a:ext>
            </a:extLst>
          </p:cNvPr>
          <p:cNvSpPr/>
          <p:nvPr userDrawn="1"/>
        </p:nvSpPr>
        <p:spPr>
          <a:xfrm>
            <a:off x="15348" y="2531097"/>
            <a:ext cx="376134" cy="35679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69071-305C-4C40-87F4-0EE8553B6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203" y="2633375"/>
            <a:ext cx="8091488" cy="334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8501626-512F-4A26-9857-5FC55FC3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66022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_by_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EA5CF-263B-4BE3-8A0F-4F64C91A3E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9B4BDF-0731-43A1-9FA4-B813CCABFFBD}"/>
              </a:ext>
            </a:extLst>
          </p:cNvPr>
          <p:cNvSpPr/>
          <p:nvPr userDrawn="1"/>
        </p:nvSpPr>
        <p:spPr>
          <a:xfrm>
            <a:off x="0" y="2661238"/>
            <a:ext cx="4044464" cy="31313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E936B2-F67D-47E2-B4EF-BFB09DFAE723}"/>
              </a:ext>
            </a:extLst>
          </p:cNvPr>
          <p:cNvSpPr/>
          <p:nvPr userDrawn="1"/>
        </p:nvSpPr>
        <p:spPr>
          <a:xfrm>
            <a:off x="7746025" y="1065452"/>
            <a:ext cx="4445977" cy="472709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99AE2-0582-4909-A290-DE0718ED189B}"/>
              </a:ext>
            </a:extLst>
          </p:cNvPr>
          <p:cNvSpPr/>
          <p:nvPr userDrawn="1"/>
        </p:nvSpPr>
        <p:spPr>
          <a:xfrm>
            <a:off x="2" y="1065451"/>
            <a:ext cx="4044465" cy="1478849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0F68EA6-727E-4DCD-8AC2-A483CE5A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76" y="2795380"/>
            <a:ext cx="3369512" cy="2880230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3000" noProof="0" smtClean="0"/>
              <a:t>Click to edit Master title style</a:t>
            </a:r>
            <a:endParaRPr lang="en-US" sz="3000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504EF3-1237-4467-9FD5-E0E43C1B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197" y="1206481"/>
            <a:ext cx="4079631" cy="446912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601C1-348E-4149-A60A-012B14EBE97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668056DE-DA3F-41EF-A93F-C50A4A78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2465" y="6356350"/>
            <a:ext cx="2743200" cy="365125"/>
          </a:xfrm>
        </p:spPr>
        <p:txBody>
          <a:bodyPr/>
          <a:lstStyle/>
          <a:p>
            <a:r>
              <a:rPr lang="en-US" noProof="0" dirty="0"/>
              <a:t>7/14/2018</a:t>
            </a:r>
          </a:p>
        </p:txBody>
      </p:sp>
    </p:spTree>
    <p:extLst>
      <p:ext uri="{BB962C8B-B14F-4D97-AF65-F5344CB8AC3E}">
        <p14:creationId xmlns:p14="http://schemas.microsoft.com/office/powerpoint/2010/main" val="101814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7/14/2018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  <a:p>
            <a:r>
              <a:rPr lang="en-US" noProof="0" dirty="0"/>
              <a:t> Add a footer 	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2"/>
                </a:solidFill>
              </a:defRPr>
            </a:lvl1pPr>
          </a:lstStyle>
          <a:p>
            <a:fld id="{2F5601C1-348E-4149-A60A-012B14EBE97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410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72" r:id="rId4"/>
    <p:sldLayoutId id="2147483676" r:id="rId5"/>
    <p:sldLayoutId id="2147483677" r:id="rId6"/>
    <p:sldLayoutId id="2147483673" r:id="rId7"/>
    <p:sldLayoutId id="2147483678" r:id="rId8"/>
    <p:sldLayoutId id="2147483674" r:id="rId9"/>
    <p:sldLayoutId id="2147483682" r:id="rId10"/>
    <p:sldLayoutId id="2147483684" r:id="rId11"/>
    <p:sldLayoutId id="2147483680" r:id="rId12"/>
    <p:sldLayoutId id="2147483683" r:id="rId13"/>
    <p:sldLayoutId id="2147483679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llow.readthedocs.io/en/3.1.x/reference/Image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utorialspoint.com/python3/python_gui_programming.ht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torialspoint.com/python3/tk_frame.htm" TargetMode="External"/><Relationship Id="rId13" Type="http://schemas.openxmlformats.org/officeDocument/2006/relationships/hyperlink" Target="https://www.tutorialspoint.com/python3/tk_spinbox.htm" TargetMode="External"/><Relationship Id="rId18" Type="http://schemas.openxmlformats.org/officeDocument/2006/relationships/hyperlink" Target="https://www.tutorialspoint.com/python3/tk_menu.htm" TargetMode="External"/><Relationship Id="rId3" Type="http://schemas.openxmlformats.org/officeDocument/2006/relationships/image" Target="../media/image8.png"/><Relationship Id="rId21" Type="http://schemas.openxmlformats.org/officeDocument/2006/relationships/hyperlink" Target="https://www.tutorialspoint.com/python3/tk_scale.htm" TargetMode="External"/><Relationship Id="rId7" Type="http://schemas.openxmlformats.org/officeDocument/2006/relationships/hyperlink" Target="https://www.tutorialspoint.com/python3/tk_entry.htm" TargetMode="External"/><Relationship Id="rId12" Type="http://schemas.openxmlformats.org/officeDocument/2006/relationships/hyperlink" Target="https://www.tutorialspoint.com/python3/tk_toplevel.htm" TargetMode="External"/><Relationship Id="rId17" Type="http://schemas.openxmlformats.org/officeDocument/2006/relationships/hyperlink" Target="https://www.tutorialspoint.com/python3/tk_menubutton.htm" TargetMode="External"/><Relationship Id="rId2" Type="http://schemas.openxmlformats.org/officeDocument/2006/relationships/image" Target="../media/image9.jpeg"/><Relationship Id="rId16" Type="http://schemas.openxmlformats.org/officeDocument/2006/relationships/hyperlink" Target="https://www.tutorialspoint.com/python3/tk_messagebox.htm" TargetMode="External"/><Relationship Id="rId20" Type="http://schemas.openxmlformats.org/officeDocument/2006/relationships/hyperlink" Target="https://www.tutorialspoint.com/python3/tk_radiobutton.htm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tutorialspoint.com/python3/tk_checkbutton.htm" TargetMode="External"/><Relationship Id="rId11" Type="http://schemas.openxmlformats.org/officeDocument/2006/relationships/hyperlink" Target="https://www.tutorialspoint.com/python3/tk_text.htm" TargetMode="External"/><Relationship Id="rId5" Type="http://schemas.openxmlformats.org/officeDocument/2006/relationships/hyperlink" Target="https://www.tutorialspoint.com/python3/tk_canvas.htm" TargetMode="External"/><Relationship Id="rId15" Type="http://schemas.openxmlformats.org/officeDocument/2006/relationships/hyperlink" Target="https://www.tutorialspoint.com/python3/tk_labelframe.htm" TargetMode="External"/><Relationship Id="rId10" Type="http://schemas.openxmlformats.org/officeDocument/2006/relationships/hyperlink" Target="https://www.tutorialspoint.com/python3/tk_listbox.htm" TargetMode="External"/><Relationship Id="rId19" Type="http://schemas.openxmlformats.org/officeDocument/2006/relationships/hyperlink" Target="https://www.tutorialspoint.com/python3/tk_message.htm" TargetMode="External"/><Relationship Id="rId4" Type="http://schemas.openxmlformats.org/officeDocument/2006/relationships/hyperlink" Target="https://www.tutorialspoint.com/python3/tk_button.htm" TargetMode="External"/><Relationship Id="rId9" Type="http://schemas.openxmlformats.org/officeDocument/2006/relationships/hyperlink" Target="https://www.tutorialspoint.com/python3/tk_label.htm" TargetMode="External"/><Relationship Id="rId14" Type="http://schemas.openxmlformats.org/officeDocument/2006/relationships/hyperlink" Target="https://www.tutorialspoint.com/python3/tk_panedwindow.htm" TargetMode="External"/><Relationship Id="rId22" Type="http://schemas.openxmlformats.org/officeDocument/2006/relationships/hyperlink" Target="https://www.tutorialspoint.com/python3/tk_scrollbar.ht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llow.readthedocs.io/en/stable/handbook/overview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0/de3/tutorial_py_intro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s://docs.opencv.org/3.4/d0/de3/tutorial_py_intro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blackGray">
      <p:bgPr>
        <a:gradFill flip="none" rotWithShape="1">
          <a:gsLst>
            <a:gs pos="0">
              <a:schemeClr val="tx1">
                <a:lumMod val="50000"/>
              </a:schemeClr>
            </a:gs>
            <a:gs pos="49000">
              <a:schemeClr val="tx1">
                <a:lumMod val="50000"/>
              </a:schemeClr>
            </a:gs>
            <a:gs pos="97000">
              <a:schemeClr val="bg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1C9E9A52-DC4D-4073-B101-9B4108DAAD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289874" y="4668819"/>
            <a:ext cx="8902126" cy="14271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13" name="Rectangle 12" descr="decorative element">
            <a:extLst>
              <a:ext uri="{FF2B5EF4-FFF2-40B4-BE49-F238E27FC236}">
                <a16:creationId xmlns:a16="http://schemas.microsoft.com/office/drawing/2014/main" id="{902B5859-9D6F-46C0-ABF0-023C6B7412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289874" y="761997"/>
            <a:ext cx="8902126" cy="3832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6B9AC2C2-8572-458B-92E0-FCFC56DAF5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61998"/>
            <a:ext cx="3200400" cy="53340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1E24A-B45F-4E84-817F-A0D105887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Object Edge Detection using </a:t>
            </a:r>
            <a:r>
              <a:rPr lang="en-US" sz="5400" noProof="0" dirty="0" smtClean="0"/>
              <a:t>Tkinter</a:t>
            </a:r>
            <a:r>
              <a:rPr lang="en-US" sz="5400" dirty="0" smtClean="0"/>
              <a:t>-python</a:t>
            </a:r>
            <a:endParaRPr lang="en-US" sz="5400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CF22D-34B9-4165-8498-9B48279F6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noProof="0" smtClean="0"/>
              <a:t>Haryanto</a:t>
            </a:r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5" r="21415"/>
          <a:stretch/>
        </p:blipFill>
        <p:spPr>
          <a:xfrm>
            <a:off x="235424" y="2727705"/>
            <a:ext cx="2729552" cy="1402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61103" y="929116"/>
            <a:ext cx="262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Tuesday, 2019/04/09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9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8" y="869024"/>
            <a:ext cx="10319881" cy="58895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0914" y="173510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76476" y="1538514"/>
            <a:ext cx="595981" cy="2989943"/>
          </a:xfrm>
          <a:custGeom>
            <a:avLst/>
            <a:gdLst>
              <a:gd name="connsiteX0" fmla="*/ 595981 w 595981"/>
              <a:gd name="connsiteY0" fmla="*/ 0 h 2989943"/>
              <a:gd name="connsiteX1" fmla="*/ 479867 w 595981"/>
              <a:gd name="connsiteY1" fmla="*/ 14515 h 2989943"/>
              <a:gd name="connsiteX2" fmla="*/ 378267 w 595981"/>
              <a:gd name="connsiteY2" fmla="*/ 72572 h 2989943"/>
              <a:gd name="connsiteX3" fmla="*/ 276667 w 595981"/>
              <a:gd name="connsiteY3" fmla="*/ 87086 h 2989943"/>
              <a:gd name="connsiteX4" fmla="*/ 218610 w 595981"/>
              <a:gd name="connsiteY4" fmla="*/ 116115 h 2989943"/>
              <a:gd name="connsiteX5" fmla="*/ 131524 w 595981"/>
              <a:gd name="connsiteY5" fmla="*/ 159657 h 2989943"/>
              <a:gd name="connsiteX6" fmla="*/ 44438 w 595981"/>
              <a:gd name="connsiteY6" fmla="*/ 246743 h 2989943"/>
              <a:gd name="connsiteX7" fmla="*/ 44438 w 595981"/>
              <a:gd name="connsiteY7" fmla="*/ 798286 h 2989943"/>
              <a:gd name="connsiteX8" fmla="*/ 58953 w 595981"/>
              <a:gd name="connsiteY8" fmla="*/ 856343 h 2989943"/>
              <a:gd name="connsiteX9" fmla="*/ 87981 w 595981"/>
              <a:gd name="connsiteY9" fmla="*/ 914400 h 2989943"/>
              <a:gd name="connsiteX10" fmla="*/ 146038 w 595981"/>
              <a:gd name="connsiteY10" fmla="*/ 1001486 h 2989943"/>
              <a:gd name="connsiteX11" fmla="*/ 175067 w 595981"/>
              <a:gd name="connsiteY11" fmla="*/ 1088572 h 2989943"/>
              <a:gd name="connsiteX12" fmla="*/ 204095 w 595981"/>
              <a:gd name="connsiteY12" fmla="*/ 1204686 h 2989943"/>
              <a:gd name="connsiteX13" fmla="*/ 233124 w 595981"/>
              <a:gd name="connsiteY13" fmla="*/ 1248229 h 2989943"/>
              <a:gd name="connsiteX14" fmla="*/ 175067 w 595981"/>
              <a:gd name="connsiteY14" fmla="*/ 1596572 h 2989943"/>
              <a:gd name="connsiteX15" fmla="*/ 117010 w 595981"/>
              <a:gd name="connsiteY15" fmla="*/ 1683657 h 2989943"/>
              <a:gd name="connsiteX16" fmla="*/ 102495 w 595981"/>
              <a:gd name="connsiteY16" fmla="*/ 1727200 h 2989943"/>
              <a:gd name="connsiteX17" fmla="*/ 73467 w 595981"/>
              <a:gd name="connsiteY17" fmla="*/ 1770743 h 2989943"/>
              <a:gd name="connsiteX18" fmla="*/ 131524 w 595981"/>
              <a:gd name="connsiteY18" fmla="*/ 1756229 h 2989943"/>
              <a:gd name="connsiteX19" fmla="*/ 189581 w 595981"/>
              <a:gd name="connsiteY19" fmla="*/ 1712686 h 2989943"/>
              <a:gd name="connsiteX20" fmla="*/ 247638 w 595981"/>
              <a:gd name="connsiteY20" fmla="*/ 1698172 h 2989943"/>
              <a:gd name="connsiteX21" fmla="*/ 494381 w 595981"/>
              <a:gd name="connsiteY21" fmla="*/ 1741715 h 2989943"/>
              <a:gd name="connsiteX22" fmla="*/ 566953 w 595981"/>
              <a:gd name="connsiteY22" fmla="*/ 1828800 h 2989943"/>
              <a:gd name="connsiteX23" fmla="*/ 508895 w 595981"/>
              <a:gd name="connsiteY23" fmla="*/ 1988457 h 2989943"/>
              <a:gd name="connsiteX24" fmla="*/ 421810 w 595981"/>
              <a:gd name="connsiteY24" fmla="*/ 2119086 h 2989943"/>
              <a:gd name="connsiteX25" fmla="*/ 407295 w 595981"/>
              <a:gd name="connsiteY25" fmla="*/ 2162629 h 2989943"/>
              <a:gd name="connsiteX26" fmla="*/ 334724 w 595981"/>
              <a:gd name="connsiteY26" fmla="*/ 2249715 h 2989943"/>
              <a:gd name="connsiteX27" fmla="*/ 276667 w 595981"/>
              <a:gd name="connsiteY27" fmla="*/ 2336800 h 2989943"/>
              <a:gd name="connsiteX28" fmla="*/ 262153 w 595981"/>
              <a:gd name="connsiteY28" fmla="*/ 2380343 h 2989943"/>
              <a:gd name="connsiteX29" fmla="*/ 204095 w 595981"/>
              <a:gd name="connsiteY29" fmla="*/ 2452915 h 2989943"/>
              <a:gd name="connsiteX30" fmla="*/ 175067 w 595981"/>
              <a:gd name="connsiteY30" fmla="*/ 2496457 h 2989943"/>
              <a:gd name="connsiteX31" fmla="*/ 102495 w 595981"/>
              <a:gd name="connsiteY31" fmla="*/ 2627086 h 2989943"/>
              <a:gd name="connsiteX32" fmla="*/ 87981 w 595981"/>
              <a:gd name="connsiteY32" fmla="*/ 2670629 h 2989943"/>
              <a:gd name="connsiteX33" fmla="*/ 73467 w 595981"/>
              <a:gd name="connsiteY33" fmla="*/ 2743200 h 2989943"/>
              <a:gd name="connsiteX34" fmla="*/ 44438 w 595981"/>
              <a:gd name="connsiteY34" fmla="*/ 2786743 h 2989943"/>
              <a:gd name="connsiteX35" fmla="*/ 29924 w 595981"/>
              <a:gd name="connsiteY35" fmla="*/ 2830286 h 2989943"/>
              <a:gd name="connsiteX36" fmla="*/ 895 w 595981"/>
              <a:gd name="connsiteY36" fmla="*/ 2888343 h 2989943"/>
              <a:gd name="connsiteX37" fmla="*/ 15410 w 595981"/>
              <a:gd name="connsiteY37" fmla="*/ 2989943 h 2989943"/>
              <a:gd name="connsiteX38" fmla="*/ 218610 w 595981"/>
              <a:gd name="connsiteY38" fmla="*/ 2975429 h 2989943"/>
              <a:gd name="connsiteX39" fmla="*/ 262153 w 595981"/>
              <a:gd name="connsiteY39" fmla="*/ 2960915 h 2989943"/>
              <a:gd name="connsiteX40" fmla="*/ 349238 w 595981"/>
              <a:gd name="connsiteY40" fmla="*/ 2960915 h 298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95981" h="2989943">
                <a:moveTo>
                  <a:pt x="595981" y="0"/>
                </a:moveTo>
                <a:cubicBezTo>
                  <a:pt x="557276" y="4838"/>
                  <a:pt x="518244" y="7537"/>
                  <a:pt x="479867" y="14515"/>
                </a:cubicBezTo>
                <a:cubicBezTo>
                  <a:pt x="374303" y="33709"/>
                  <a:pt x="510342" y="24545"/>
                  <a:pt x="378267" y="72572"/>
                </a:cubicBezTo>
                <a:cubicBezTo>
                  <a:pt x="346116" y="84263"/>
                  <a:pt x="310534" y="82248"/>
                  <a:pt x="276667" y="87086"/>
                </a:cubicBezTo>
                <a:cubicBezTo>
                  <a:pt x="257315" y="96762"/>
                  <a:pt x="238497" y="107592"/>
                  <a:pt x="218610" y="116115"/>
                </a:cubicBezTo>
                <a:cubicBezTo>
                  <a:pt x="169912" y="136986"/>
                  <a:pt x="174806" y="121184"/>
                  <a:pt x="131524" y="159657"/>
                </a:cubicBezTo>
                <a:cubicBezTo>
                  <a:pt x="100841" y="186931"/>
                  <a:pt x="44438" y="246743"/>
                  <a:pt x="44438" y="246743"/>
                </a:cubicBezTo>
                <a:cubicBezTo>
                  <a:pt x="-32015" y="476108"/>
                  <a:pt x="5251" y="328042"/>
                  <a:pt x="44438" y="798286"/>
                </a:cubicBezTo>
                <a:cubicBezTo>
                  <a:pt x="46095" y="818165"/>
                  <a:pt x="51949" y="837665"/>
                  <a:pt x="58953" y="856343"/>
                </a:cubicBezTo>
                <a:cubicBezTo>
                  <a:pt x="66550" y="876602"/>
                  <a:pt x="76849" y="895847"/>
                  <a:pt x="87981" y="914400"/>
                </a:cubicBezTo>
                <a:cubicBezTo>
                  <a:pt x="105931" y="944316"/>
                  <a:pt x="135005" y="968388"/>
                  <a:pt x="146038" y="1001486"/>
                </a:cubicBezTo>
                <a:cubicBezTo>
                  <a:pt x="155714" y="1030515"/>
                  <a:pt x="167646" y="1058887"/>
                  <a:pt x="175067" y="1088572"/>
                </a:cubicBezTo>
                <a:cubicBezTo>
                  <a:pt x="184743" y="1127277"/>
                  <a:pt x="181965" y="1171491"/>
                  <a:pt x="204095" y="1204686"/>
                </a:cubicBezTo>
                <a:lnTo>
                  <a:pt x="233124" y="1248229"/>
                </a:lnTo>
                <a:cubicBezTo>
                  <a:pt x="220914" y="1364219"/>
                  <a:pt x="232913" y="1490521"/>
                  <a:pt x="175067" y="1596572"/>
                </a:cubicBezTo>
                <a:cubicBezTo>
                  <a:pt x="158361" y="1627200"/>
                  <a:pt x="128043" y="1650560"/>
                  <a:pt x="117010" y="1683657"/>
                </a:cubicBezTo>
                <a:cubicBezTo>
                  <a:pt x="112172" y="1698171"/>
                  <a:pt x="109337" y="1713516"/>
                  <a:pt x="102495" y="1727200"/>
                </a:cubicBezTo>
                <a:cubicBezTo>
                  <a:pt x="94694" y="1742802"/>
                  <a:pt x="61132" y="1758408"/>
                  <a:pt x="73467" y="1770743"/>
                </a:cubicBezTo>
                <a:cubicBezTo>
                  <a:pt x="87572" y="1784848"/>
                  <a:pt x="112172" y="1761067"/>
                  <a:pt x="131524" y="1756229"/>
                </a:cubicBezTo>
                <a:cubicBezTo>
                  <a:pt x="150876" y="1741715"/>
                  <a:pt x="167944" y="1723504"/>
                  <a:pt x="189581" y="1712686"/>
                </a:cubicBezTo>
                <a:cubicBezTo>
                  <a:pt x="207423" y="1703765"/>
                  <a:pt x="227725" y="1697001"/>
                  <a:pt x="247638" y="1698172"/>
                </a:cubicBezTo>
                <a:cubicBezTo>
                  <a:pt x="352465" y="1704338"/>
                  <a:pt x="407057" y="1719883"/>
                  <a:pt x="494381" y="1741715"/>
                </a:cubicBezTo>
                <a:cubicBezTo>
                  <a:pt x="505346" y="1752679"/>
                  <a:pt x="564708" y="1806347"/>
                  <a:pt x="566953" y="1828800"/>
                </a:cubicBezTo>
                <a:cubicBezTo>
                  <a:pt x="577385" y="1933122"/>
                  <a:pt x="552905" y="1918040"/>
                  <a:pt x="508895" y="1988457"/>
                </a:cubicBezTo>
                <a:cubicBezTo>
                  <a:pt x="417003" y="2135486"/>
                  <a:pt x="563555" y="1941905"/>
                  <a:pt x="421810" y="2119086"/>
                </a:cubicBezTo>
                <a:cubicBezTo>
                  <a:pt x="416972" y="2133600"/>
                  <a:pt x="414137" y="2148945"/>
                  <a:pt x="407295" y="2162629"/>
                </a:cubicBezTo>
                <a:cubicBezTo>
                  <a:pt x="387087" y="2203046"/>
                  <a:pt x="366826" y="2217613"/>
                  <a:pt x="334724" y="2249715"/>
                </a:cubicBezTo>
                <a:cubicBezTo>
                  <a:pt x="300213" y="2353248"/>
                  <a:pt x="349149" y="2228077"/>
                  <a:pt x="276667" y="2336800"/>
                </a:cubicBezTo>
                <a:cubicBezTo>
                  <a:pt x="268180" y="2349530"/>
                  <a:pt x="270262" y="2367369"/>
                  <a:pt x="262153" y="2380343"/>
                </a:cubicBezTo>
                <a:cubicBezTo>
                  <a:pt x="245734" y="2406613"/>
                  <a:pt x="222683" y="2428132"/>
                  <a:pt x="204095" y="2452915"/>
                </a:cubicBezTo>
                <a:cubicBezTo>
                  <a:pt x="193629" y="2466870"/>
                  <a:pt x="184743" y="2481943"/>
                  <a:pt x="175067" y="2496457"/>
                </a:cubicBezTo>
                <a:cubicBezTo>
                  <a:pt x="139547" y="2603016"/>
                  <a:pt x="167675" y="2561906"/>
                  <a:pt x="102495" y="2627086"/>
                </a:cubicBezTo>
                <a:cubicBezTo>
                  <a:pt x="97657" y="2641600"/>
                  <a:pt x="91692" y="2655786"/>
                  <a:pt x="87981" y="2670629"/>
                </a:cubicBezTo>
                <a:cubicBezTo>
                  <a:pt x="81998" y="2694562"/>
                  <a:pt x="82129" y="2720101"/>
                  <a:pt x="73467" y="2743200"/>
                </a:cubicBezTo>
                <a:cubicBezTo>
                  <a:pt x="67342" y="2759533"/>
                  <a:pt x="54114" y="2772229"/>
                  <a:pt x="44438" y="2786743"/>
                </a:cubicBezTo>
                <a:cubicBezTo>
                  <a:pt x="39600" y="2801257"/>
                  <a:pt x="35951" y="2816224"/>
                  <a:pt x="29924" y="2830286"/>
                </a:cubicBezTo>
                <a:cubicBezTo>
                  <a:pt x="21401" y="2850173"/>
                  <a:pt x="2854" y="2866795"/>
                  <a:pt x="895" y="2888343"/>
                </a:cubicBezTo>
                <a:cubicBezTo>
                  <a:pt x="-2202" y="2922413"/>
                  <a:pt x="10572" y="2956076"/>
                  <a:pt x="15410" y="2989943"/>
                </a:cubicBezTo>
                <a:cubicBezTo>
                  <a:pt x="83143" y="2985105"/>
                  <a:pt x="151169" y="2983363"/>
                  <a:pt x="218610" y="2975429"/>
                </a:cubicBezTo>
                <a:cubicBezTo>
                  <a:pt x="233805" y="2973641"/>
                  <a:pt x="246947" y="2962605"/>
                  <a:pt x="262153" y="2960915"/>
                </a:cubicBezTo>
                <a:cubicBezTo>
                  <a:pt x="291004" y="2957709"/>
                  <a:pt x="320210" y="2960915"/>
                  <a:pt x="349238" y="296091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610552" y="4933024"/>
            <a:ext cx="3568932" cy="4354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Call Method when running Apps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2457" y="4962053"/>
            <a:ext cx="1883345" cy="350176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917373" y="5063651"/>
            <a:ext cx="624114" cy="17600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>
            <a:off x="4049485" y="1364343"/>
            <a:ext cx="464457" cy="1509485"/>
          </a:xfrm>
          <a:prstGeom prst="rightBrace">
            <a:avLst>
              <a:gd name="adj1" fmla="val 0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572894" y="1901371"/>
            <a:ext cx="1406992" cy="4354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Constructor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9579427" y="5382966"/>
            <a:ext cx="624115" cy="1416978"/>
          </a:xfrm>
          <a:prstGeom prst="rightBrace">
            <a:avLst>
              <a:gd name="adj1" fmla="val 8333"/>
              <a:gd name="adj2" fmla="val 48976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0261794" y="5454042"/>
            <a:ext cx="1640116" cy="119200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Method to build button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540" y="3636256"/>
            <a:ext cx="4492809" cy="297446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7" idx="1"/>
          </p:cNvCxnSpPr>
          <p:nvPr/>
        </p:nvCxnSpPr>
        <p:spPr>
          <a:xfrm>
            <a:off x="5672554" y="3906011"/>
            <a:ext cx="1688985" cy="121747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361539" y="3636256"/>
            <a:ext cx="4492810" cy="29744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1" y="1862939"/>
            <a:ext cx="6358487" cy="4055412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5994396" y="2162627"/>
            <a:ext cx="885127" cy="2902858"/>
          </a:xfrm>
          <a:prstGeom prst="rightBrace">
            <a:avLst>
              <a:gd name="adj1" fmla="val 8333"/>
              <a:gd name="adj2" fmla="val 14500"/>
            </a:avLst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66343" y="2337634"/>
            <a:ext cx="3977427" cy="464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Structure Geometry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10961" y="729637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1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072" y="516132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30" y="1411852"/>
            <a:ext cx="6153150" cy="491490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139545" y="2264228"/>
            <a:ext cx="566058" cy="1436914"/>
          </a:xfrm>
          <a:prstGeom prst="rightBrac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6139545" y="4073642"/>
            <a:ext cx="566058" cy="933787"/>
          </a:xfrm>
          <a:prstGeom prst="rightBrac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705603" y="2764971"/>
            <a:ext cx="4136278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Statement Condition in Login Button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85288" y="4322821"/>
            <a:ext cx="4136278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Statement Condition in Exit Button 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072" y="516132"/>
            <a:ext cx="698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Login Page Class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62" y="2368284"/>
            <a:ext cx="5240392" cy="3422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199" t="2049"/>
          <a:stretch/>
        </p:blipFill>
        <p:spPr>
          <a:xfrm>
            <a:off x="6429829" y="2438400"/>
            <a:ext cx="5072779" cy="3352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71662" y="1175660"/>
            <a:ext cx="5240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When we input wrong variable it will be like this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3453" y="1175659"/>
            <a:ext cx="5240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Message box when we push the exit button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 rot="9150815">
            <a:off x="2478400" y="5248873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2426410">
            <a:off x="9841607" y="5318024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3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9" y="962025"/>
            <a:ext cx="10899921" cy="5189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450" y="221780"/>
            <a:ext cx="525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Code From Main Page Class 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210631" y="1605423"/>
            <a:ext cx="3628569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Get constructor from login page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839483" y="1814286"/>
            <a:ext cx="1356631" cy="0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Brace 3"/>
          <p:cNvSpPr/>
          <p:nvPr/>
        </p:nvSpPr>
        <p:spPr>
          <a:xfrm>
            <a:off x="5631543" y="2191657"/>
            <a:ext cx="841828" cy="1785257"/>
          </a:xfrm>
          <a:prstGeom prst="rightBrac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473371" y="2703285"/>
            <a:ext cx="3628569" cy="76200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Specific Geometry of the main page window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4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4" y="1289304"/>
            <a:ext cx="8724900" cy="4800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3504" y="542700"/>
            <a:ext cx="525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Code From Main Page Class 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8146617" y="3526971"/>
            <a:ext cx="881268" cy="256293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046956" y="4590723"/>
            <a:ext cx="2027443" cy="435428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Exception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18741" y="2946400"/>
            <a:ext cx="3164115" cy="43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Call the login page method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46284" y="3164114"/>
            <a:ext cx="97245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676570" y="4043603"/>
            <a:ext cx="3560991" cy="4354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Global Variable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>
          <a:xfrm>
            <a:off x="2886074" y="4232288"/>
            <a:ext cx="3790496" cy="2902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62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073"/>
          <a:stretch/>
        </p:blipFill>
        <p:spPr>
          <a:xfrm>
            <a:off x="783772" y="1456954"/>
            <a:ext cx="7082970" cy="44529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3772" y="610414"/>
            <a:ext cx="525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</a:rPr>
              <a:t>Code From Main Page Class </a:t>
            </a: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7576458" y="4702629"/>
            <a:ext cx="420915" cy="120723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997373" y="4895579"/>
            <a:ext cx="2027443" cy="821331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Statement condition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763657" y="1611086"/>
            <a:ext cx="638629" cy="2336800"/>
          </a:xfrm>
          <a:prstGeom prst="rightBrace">
            <a:avLst>
              <a:gd name="adj1" fmla="val 8333"/>
              <a:gd name="adj2" fmla="val 50614"/>
            </a:avLst>
          </a:prstGeom>
          <a:ln w="25400">
            <a:solidFill>
              <a:srgbClr val="C00000">
                <a:alpha val="9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402286" y="2368820"/>
            <a:ext cx="2027443" cy="821331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Method for edge detection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6197" y="6298264"/>
            <a:ext cx="691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https://pillow.readthedocs.io/en/3.1.x/reference/Image.html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1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125696"/>
            <a:ext cx="3585028" cy="22917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0" y="3742840"/>
            <a:ext cx="4137169" cy="2642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911" y="288661"/>
            <a:ext cx="3438636" cy="2194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966" y="3478775"/>
            <a:ext cx="3810063" cy="24347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029" y="304800"/>
            <a:ext cx="410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RESULT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4223656" y="1125696"/>
            <a:ext cx="452119" cy="235307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675775" y="1605369"/>
            <a:ext cx="1684020" cy="133241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Original Window Main page view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4347439" y="4020852"/>
            <a:ext cx="452119" cy="2353079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99558" y="4525185"/>
            <a:ext cx="1684020" cy="133241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File dialog open path view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8946280" y="727211"/>
            <a:ext cx="452119" cy="3634581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887219" y="2807212"/>
            <a:ext cx="4550038" cy="46510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Message Error when wrong format file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8931821" y="3985800"/>
            <a:ext cx="452119" cy="3923747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222862" y="6210383"/>
            <a:ext cx="3895081" cy="46510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Canvas create Choosing image 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 rot="9150815">
            <a:off x="794742" y="3158814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9150815">
            <a:off x="2980678" y="5968265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85418"/>
            <a:ext cx="5486401" cy="351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97" y="1185418"/>
            <a:ext cx="5498836" cy="3513350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 rot="9150815">
            <a:off x="3668570" y="4223343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 rot="2373824">
            <a:off x="11434361" y="4609013"/>
            <a:ext cx="575387" cy="24327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2801076" y="1917431"/>
            <a:ext cx="321780" cy="6011989"/>
          </a:xfrm>
          <a:prstGeom prst="rightBrace">
            <a:avLst>
              <a:gd name="adj1" fmla="val 268294"/>
              <a:gd name="adj2" fmla="val 459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351128" y="5218942"/>
            <a:ext cx="4024397" cy="57629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The result edged detection object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8893260" y="1917431"/>
            <a:ext cx="321780" cy="6011989"/>
          </a:xfrm>
          <a:prstGeom prst="rightBrace">
            <a:avLst>
              <a:gd name="adj1" fmla="val 268294"/>
              <a:gd name="adj2" fmla="val 45914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496686" y="5213724"/>
            <a:ext cx="1589009" cy="576290"/>
          </a:xfrm>
          <a:prstGeom prst="round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Exit button </a:t>
            </a: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7029" y="304800"/>
            <a:ext cx="410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2">
                    <a:lumMod val="50000"/>
                  </a:schemeClr>
                </a:solidFill>
              </a:rPr>
              <a:t>RESULT</a:t>
            </a: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code backgroun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28699" y="2767280"/>
            <a:ext cx="1013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FFFF00"/>
                </a:solidFill>
                <a:latin typeface="Century" panose="02040604050505020304" pitchFamily="18" charset="0"/>
              </a:rPr>
              <a:t>Any Question ????</a:t>
            </a:r>
            <a:endParaRPr lang="en-US" sz="8000" dirty="0">
              <a:solidFill>
                <a:srgbClr val="FFFF00"/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7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6" y="1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0C4755A4-C6F3-4F77-8594-E673AE662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27125" y="2524913"/>
            <a:ext cx="8481645" cy="3563377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4CA9F0E1-FD08-4049-8F4B-43926E8ED6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064" y="2524912"/>
            <a:ext cx="3068514" cy="35633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D01CDF87-5947-46B9-A981-52B94561B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063" y="1300640"/>
            <a:ext cx="3068515" cy="1124582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3C089318-7463-4911-97A4-30D30D408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36" y="2522305"/>
            <a:ext cx="376134" cy="356795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Open Book">
            <a:extLst>
              <a:ext uri="{FF2B5EF4-FFF2-40B4-BE49-F238E27FC236}">
                <a16:creationId xmlns:a16="http://schemas.microsoft.com/office/drawing/2014/main" id="{9B48478B-C282-4F92-A5C1-94533F4C6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 bwMode="black">
          <a:xfrm>
            <a:off x="10274320" y="1484931"/>
            <a:ext cx="756000" cy="756000"/>
          </a:xfrm>
          <a:prstGeom prst="rect">
            <a:avLst/>
          </a:prstGeom>
        </p:spPr>
      </p:pic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8" r="10210"/>
          <a:stretch/>
        </p:blipFill>
        <p:spPr bwMode="auto">
          <a:xfrm>
            <a:off x="9799335" y="3191072"/>
            <a:ext cx="1705970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3C089318-7463-4911-97A4-30D30D408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2236" y="1300640"/>
            <a:ext cx="9008770" cy="101812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7125" y="1424983"/>
            <a:ext cx="6324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Outline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1445" y="2647666"/>
            <a:ext cx="81477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Library</a:t>
            </a:r>
          </a:p>
          <a:p>
            <a:pPr marL="514350" indent="-514350">
              <a:buAutoNum type="arabicPeriod"/>
            </a:pPr>
            <a:r>
              <a:rPr lang="en-US" sz="2800" dirty="0" err="1" smtClean="0">
                <a:solidFill>
                  <a:srgbClr val="002060"/>
                </a:solidFill>
              </a:rPr>
              <a:t>Tkinter</a:t>
            </a:r>
            <a:endParaRPr lang="en-US" sz="2800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PIL</a:t>
            </a:r>
            <a:endParaRPr lang="en-US" sz="2800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CV2</a:t>
            </a:r>
          </a:p>
          <a:p>
            <a:pPr marL="514350" indent="-514350">
              <a:buAutoNum type="arabicPeriod"/>
            </a:pPr>
            <a:r>
              <a:rPr lang="en-US" sz="2800" dirty="0" err="1" smtClean="0">
                <a:solidFill>
                  <a:srgbClr val="002060"/>
                </a:solidFill>
              </a:rPr>
              <a:t>NumPy</a:t>
            </a:r>
            <a:endParaRPr lang="en-US" sz="2800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Result 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solidFill>
                  <a:srgbClr val="002060"/>
                </a:solidFill>
              </a:rPr>
              <a:t>Demo</a:t>
            </a:r>
          </a:p>
          <a:p>
            <a:endParaRPr lang="en-US" sz="2800" dirty="0" smtClean="0">
              <a:solidFill>
                <a:srgbClr val="002060"/>
              </a:solidFill>
            </a:endParaRPr>
          </a:p>
          <a:p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88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0" t="1" r="14037" b="-278"/>
          <a:stretch/>
        </p:blipFill>
        <p:spPr>
          <a:xfrm>
            <a:off x="0" y="0"/>
            <a:ext cx="12211050" cy="6877050"/>
          </a:xfrm>
          <a:prstGeom prst="rect">
            <a:avLst/>
          </a:prstGeom>
        </p:spPr>
      </p:pic>
      <p:pic>
        <p:nvPicPr>
          <p:cNvPr id="8196" name="Picture 4" descr="Image result for thank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7" y="989759"/>
            <a:ext cx="8702675" cy="489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5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My classmate">
            <a:extLst>
              <a:ext uri="{FF2B5EF4-FFF2-40B4-BE49-F238E27FC236}">
                <a16:creationId xmlns:a16="http://schemas.microsoft.com/office/drawing/2014/main" id="{0A94A0BB-65D4-460A-947F-D0BC651C25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 descr="decorative element">
            <a:extLst>
              <a:ext uri="{FF2B5EF4-FFF2-40B4-BE49-F238E27FC236}">
                <a16:creationId xmlns:a16="http://schemas.microsoft.com/office/drawing/2014/main" id="{D7F6F6C7-60D9-41AC-8781-68FDD4F329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543300" y="745000"/>
            <a:ext cx="8168053" cy="533525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 descr="decorative element">
            <a:extLst>
              <a:ext uri="{FF2B5EF4-FFF2-40B4-BE49-F238E27FC236}">
                <a16:creationId xmlns:a16="http://schemas.microsoft.com/office/drawing/2014/main" id="{95898461-1DBF-4823-B0CE-25F935F9E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815244" y="745000"/>
            <a:ext cx="384668" cy="534490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00" dirty="0"/>
          </a:p>
        </p:txBody>
      </p:sp>
      <p:sp>
        <p:nvSpPr>
          <p:cNvPr id="6" name="Rectangle 5" descr="decorative element">
            <a:extLst>
              <a:ext uri="{FF2B5EF4-FFF2-40B4-BE49-F238E27FC236}">
                <a16:creationId xmlns:a16="http://schemas.microsoft.com/office/drawing/2014/main" id="{AD0034B7-EAC9-429D-9600-C58561D80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45000"/>
            <a:ext cx="3430043" cy="5330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B8A93A84-6089-431C-96E2-45FCA3C17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80" y="1361565"/>
            <a:ext cx="3075126" cy="3681067"/>
          </a:xfrm>
        </p:spPr>
        <p:txBody>
          <a:bodyPr>
            <a:normAutofit/>
          </a:bodyPr>
          <a:lstStyle/>
          <a:p>
            <a:r>
              <a:rPr lang="en-US" sz="4000" noProof="0" dirty="0" smtClean="0">
                <a:solidFill>
                  <a:schemeClr val="tx2">
                    <a:lumMod val="50000"/>
                  </a:schemeClr>
                </a:solidFill>
              </a:rPr>
              <a:t>Library</a:t>
            </a:r>
            <a:r>
              <a:rPr lang="en-US" sz="4000" noProof="0" dirty="0" smtClean="0"/>
              <a:t> use in this </a:t>
            </a:r>
            <a:r>
              <a:rPr lang="en-US" sz="4000" noProof="0" dirty="0" smtClean="0">
                <a:solidFill>
                  <a:schemeClr val="bg1"/>
                </a:solidFill>
              </a:rPr>
              <a:t>CODE</a:t>
            </a:r>
            <a:endParaRPr lang="en-US" sz="4000" noProof="0" dirty="0">
              <a:solidFill>
                <a:schemeClr val="bg1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1989" y="1887145"/>
            <a:ext cx="6341309" cy="3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2143481"/>
            <a:ext cx="10905975" cy="4530274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987" y="2133995"/>
            <a:ext cx="1170462" cy="45397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22224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987570" y="322224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5" y="431773"/>
            <a:ext cx="8590084" cy="1434906"/>
          </a:xfrm>
        </p:spPr>
        <p:txBody>
          <a:bodyPr/>
          <a:lstStyle/>
          <a:p>
            <a:r>
              <a:rPr lang="en-US" dirty="0" smtClean="0"/>
              <a:t>Tkinter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549" y="2198935"/>
            <a:ext cx="10426890" cy="4256455"/>
          </a:xfrm>
        </p:spPr>
        <p:txBody>
          <a:bodyPr anchor="ctr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Tkinter</a:t>
            </a:r>
            <a:r>
              <a:rPr lang="en-US" sz="2800" dirty="0"/>
              <a:t> is the standard GUI library for Python. Python when combined with Tkinter provides a fast and easy way to create GUI applications. Tkinter provides a powerful object-oriented interface to the Tk GUI toolkit.</a:t>
            </a:r>
          </a:p>
          <a:p>
            <a:pPr marL="0" indent="0">
              <a:buNone/>
            </a:pPr>
            <a:r>
              <a:rPr lang="en-US" sz="2800" dirty="0"/>
              <a:t>Creating a GUI application using Tkinter is an easy task. All you need to do is </a:t>
            </a:r>
            <a:r>
              <a:rPr lang="en-US" sz="2800" dirty="0" smtClean="0"/>
              <a:t>following steps :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Import </a:t>
            </a:r>
            <a:r>
              <a:rPr lang="en-US" sz="2400" dirty="0"/>
              <a:t>the </a:t>
            </a:r>
            <a:r>
              <a:rPr lang="en-US" sz="2400" i="1" dirty="0"/>
              <a:t>Tkinter</a:t>
            </a:r>
            <a:r>
              <a:rPr lang="en-US" sz="2400" dirty="0"/>
              <a:t> </a:t>
            </a:r>
            <a:r>
              <a:rPr lang="en-US" sz="2400" dirty="0" smtClean="0"/>
              <a:t>module.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Create </a:t>
            </a:r>
            <a:r>
              <a:rPr lang="en-US" sz="2400" dirty="0"/>
              <a:t>the GUI application main </a:t>
            </a:r>
            <a:r>
              <a:rPr lang="en-US" sz="2400" dirty="0" smtClean="0"/>
              <a:t>window.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Add </a:t>
            </a:r>
            <a:r>
              <a:rPr lang="en-US" sz="2400" dirty="0"/>
              <a:t>one or more of the above-mentioned widgets to the GUI </a:t>
            </a:r>
            <a:r>
              <a:rPr lang="en-US" sz="2400" dirty="0" smtClean="0"/>
              <a:t>application.</a:t>
            </a:r>
          </a:p>
          <a:p>
            <a:pPr marL="804863">
              <a:buFont typeface="Wingdings" panose="05000000000000000000" pitchFamily="2" charset="2"/>
              <a:buChar char="ü"/>
            </a:pPr>
            <a:r>
              <a:rPr lang="en-US" sz="2400" dirty="0" smtClean="0"/>
              <a:t>Enter </a:t>
            </a:r>
            <a:r>
              <a:rPr lang="en-US" sz="2400" dirty="0"/>
              <a:t>the main event loop to take action against each event triggered by the user.</a:t>
            </a:r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576" t="6313" r="14718" b="6869"/>
          <a:stretch/>
        </p:blipFill>
        <p:spPr>
          <a:xfrm>
            <a:off x="312992" y="539564"/>
            <a:ext cx="1255594" cy="1022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4926843" y="6359877"/>
            <a:ext cx="769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r>
              <a:rPr lang="en-US" dirty="0">
                <a:hlinkClick r:id="rId4"/>
              </a:rPr>
              <a:t>https://www.tutorialspoint.com/python3/python_gui_programming.htm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ode backgroun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0" y="0"/>
            <a:ext cx="1219200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 descr="decorative element">
            <a:extLst>
              <a:ext uri="{FF2B5EF4-FFF2-40B4-BE49-F238E27FC236}">
                <a16:creationId xmlns:a16="http://schemas.microsoft.com/office/drawing/2014/main" id="{3167DE73-867A-4482-9B26-9ACB84A180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266334" y="1255123"/>
            <a:ext cx="3830131" cy="53357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 descr="decorative element">
            <a:extLst>
              <a:ext uri="{FF2B5EF4-FFF2-40B4-BE49-F238E27FC236}">
                <a16:creationId xmlns:a16="http://schemas.microsoft.com/office/drawing/2014/main" id="{69755E60-DD88-4108-B6A9-36F81B3B45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01176" y="1255124"/>
            <a:ext cx="8065158" cy="5335793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645" y="161667"/>
            <a:ext cx="5578053" cy="102120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Tkinter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14576" t="6313" r="14718" b="6869"/>
          <a:stretch/>
        </p:blipFill>
        <p:spPr>
          <a:xfrm>
            <a:off x="494853" y="296284"/>
            <a:ext cx="893594" cy="7278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/>
          <p:cNvSpPr txBox="1"/>
          <p:nvPr/>
        </p:nvSpPr>
        <p:spPr>
          <a:xfrm>
            <a:off x="494853" y="1443789"/>
            <a:ext cx="765286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2800" dirty="0" err="1">
                <a:solidFill>
                  <a:srgbClr val="002060"/>
                </a:solidFill>
              </a:rPr>
              <a:t>Tkinter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sz="2800" dirty="0" smtClean="0">
                <a:solidFill>
                  <a:srgbClr val="002060"/>
                </a:solidFill>
              </a:rPr>
              <a:t>Widgets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Tkinter provides various controls, such as buttons, labels and text boxes used in a GUI application. These controls are commonly called </a:t>
            </a:r>
            <a:r>
              <a:rPr lang="en-US" sz="2400" dirty="0">
                <a:solidFill>
                  <a:srgbClr val="002060"/>
                </a:solidFill>
              </a:rPr>
              <a:t>widgets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4"/>
              </a:rPr>
              <a:t>Button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5"/>
              </a:rPr>
              <a:t>Canvas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6"/>
              </a:rPr>
              <a:t>Checkbutton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7"/>
              </a:rPr>
              <a:t>Entry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8"/>
              </a:rPr>
              <a:t>Frame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9"/>
              </a:rPr>
              <a:t>Label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hlinkClick r:id="rId10"/>
              </a:rPr>
              <a:t>Listbox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2400" b="1" dirty="0" smtClean="0"/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437199" y="3267159"/>
            <a:ext cx="3504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4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1"/>
              </a:rPr>
              <a:t>Text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2"/>
              </a:rPr>
              <a:t>Toplevel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3"/>
              </a:rPr>
              <a:t>Spinbox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4"/>
              </a:rPr>
              <a:t>PanedWindow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5"/>
              </a:rPr>
              <a:t>LabelFrame</a:t>
            </a:r>
            <a:endParaRPr lang="en-US" sz="24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6"/>
              </a:rPr>
              <a:t>tkMessageBox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4627" y="1443789"/>
            <a:ext cx="362028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Geometry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Management</a:t>
            </a:r>
          </a:p>
          <a:p>
            <a:endParaRPr lang="en-US" sz="2400" dirty="0" smtClean="0"/>
          </a:p>
          <a:p>
            <a:r>
              <a:rPr lang="en-US" sz="2400" dirty="0" smtClean="0"/>
              <a:t>Tkinter widgets have access to the specific geometry management methods, such as :</a:t>
            </a:r>
          </a:p>
          <a:p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 smtClean="0">
                <a:solidFill>
                  <a:srgbClr val="002060"/>
                </a:solidFill>
              </a:rPr>
              <a:t>The pack()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 smtClean="0">
                <a:solidFill>
                  <a:srgbClr val="002060"/>
                </a:solidFill>
              </a:rPr>
              <a:t>The </a:t>
            </a:r>
            <a:r>
              <a:rPr lang="en-US" sz="2000" u="sng" dirty="0">
                <a:solidFill>
                  <a:srgbClr val="002060"/>
                </a:solidFill>
              </a:rPr>
              <a:t>grid() </a:t>
            </a:r>
            <a:r>
              <a:rPr lang="en-US" sz="2000" u="sng" dirty="0" smtClean="0">
                <a:solidFill>
                  <a:srgbClr val="002060"/>
                </a:solidFill>
              </a:rPr>
              <a:t>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u="sng" dirty="0">
                <a:solidFill>
                  <a:srgbClr val="002060"/>
                </a:solidFill>
              </a:rPr>
              <a:t>The place() Method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891388" y="3267159"/>
            <a:ext cx="3504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8"/>
            </a:pPr>
            <a:r>
              <a:rPr lang="en-US" sz="2400" b="1" dirty="0" err="1" smtClean="0">
                <a:solidFill>
                  <a:schemeClr val="tx2">
                    <a:lumMod val="50000"/>
                  </a:schemeClr>
                </a:solidFill>
                <a:hlinkClick r:id="rId17"/>
              </a:rPr>
              <a:t>Menubutton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8"/>
              </a:rPr>
              <a:t>Menu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19"/>
              </a:rPr>
              <a:t>Message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  <a:hlinkClick r:id="rId20"/>
              </a:rPr>
              <a:t>Radiobutton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hlinkClick r:id="rId21"/>
              </a:rPr>
              <a:t>Scale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 startAt="8"/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hlinkClick r:id="rId22"/>
              </a:rPr>
              <a:t>Scrollbar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2143481"/>
            <a:ext cx="10905975" cy="4530274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987" y="2133995"/>
            <a:ext cx="1170462" cy="45397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22224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987570" y="322224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35" y="431773"/>
            <a:ext cx="8590084" cy="1434906"/>
          </a:xfrm>
        </p:spPr>
        <p:txBody>
          <a:bodyPr/>
          <a:lstStyle/>
          <a:p>
            <a:r>
              <a:rPr lang="en-US" b="1" dirty="0" smtClean="0"/>
              <a:t>PIL </a:t>
            </a:r>
            <a:r>
              <a:rPr lang="en-US" dirty="0" smtClean="0"/>
              <a:t>(</a:t>
            </a:r>
            <a:r>
              <a:rPr lang="en-US" b="1" dirty="0"/>
              <a:t>Python Imaging </a:t>
            </a:r>
            <a:r>
              <a:rPr lang="en-US" b="1" dirty="0" smtClean="0"/>
              <a:t>Library)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76433-70AC-461F-87D0-7DEF2F39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8549" y="2390787"/>
            <a:ext cx="10549719" cy="4256455"/>
          </a:xfrm>
        </p:spPr>
        <p:txBody>
          <a:bodyPr anchor="ctr" anchorCtr="0"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This library provides extensive file format support, an efficient internal representation, and fairly powerful </a:t>
            </a:r>
            <a:r>
              <a:rPr lang="en-US" sz="2800" dirty="0">
                <a:solidFill>
                  <a:srgbClr val="002060"/>
                </a:solidFill>
              </a:rPr>
              <a:t>image processing capabilities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r>
              <a:rPr lang="en-US" sz="2800" dirty="0"/>
              <a:t>The core image library is designed for fast access to data stored in a few basic pixel formats. It should provide a solid foundation for a general image processing tool</a:t>
            </a:r>
            <a:r>
              <a:rPr lang="en-US" sz="2800" dirty="0" smtClean="0"/>
              <a:t>. a </a:t>
            </a:r>
            <a:r>
              <a:rPr lang="en-US" sz="2800" dirty="0"/>
              <a:t>few possible uses of this </a:t>
            </a:r>
            <a:r>
              <a:rPr lang="en-US" sz="2800" dirty="0" smtClean="0"/>
              <a:t>library is:</a:t>
            </a:r>
          </a:p>
          <a:p>
            <a:pPr marL="914400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002060"/>
                </a:solidFill>
              </a:rPr>
              <a:t>Image </a:t>
            </a:r>
            <a:r>
              <a:rPr lang="en-US" b="1" dirty="0">
                <a:solidFill>
                  <a:srgbClr val="002060"/>
                </a:solidFill>
              </a:rPr>
              <a:t>Archives</a:t>
            </a:r>
          </a:p>
          <a:p>
            <a:pPr marL="914400" indent="-4572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Image Display</a:t>
            </a:r>
          </a:p>
          <a:p>
            <a:pPr marL="914400" indent="-457200">
              <a:buFont typeface="+mj-lt"/>
              <a:buAutoNum type="arabicPeriod"/>
            </a:pPr>
            <a:r>
              <a:rPr lang="en-US" b="1" dirty="0">
                <a:solidFill>
                  <a:srgbClr val="002060"/>
                </a:solidFill>
              </a:rPr>
              <a:t>Image Processing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59104" y="6359877"/>
            <a:ext cx="65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https://pillow.readthedocs.io/en/stable/handbook/overview.html</a:t>
            </a:r>
            <a:endParaRPr lang="en-US" dirty="0"/>
          </a:p>
        </p:txBody>
      </p:sp>
      <p:pic>
        <p:nvPicPr>
          <p:cNvPr id="3074" name="Picture 2" descr="Image result for pillow pyth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2" t="5507" r="9752" b="8583"/>
          <a:stretch/>
        </p:blipFill>
        <p:spPr bwMode="auto">
          <a:xfrm>
            <a:off x="368489" y="431773"/>
            <a:ext cx="1160060" cy="12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5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2143481"/>
            <a:ext cx="10905975" cy="4530274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987" y="2133995"/>
            <a:ext cx="1170462" cy="4539760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22224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987570" y="322224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05" y="393738"/>
            <a:ext cx="9489431" cy="1434906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CV2 (Open </a:t>
            </a:r>
            <a:r>
              <a:rPr lang="en-US" sz="3400" b="1" dirty="0"/>
              <a:t>Source Computer Vision Library</a:t>
            </a:r>
            <a:r>
              <a:rPr lang="en-US" sz="3400" b="1" dirty="0" smtClean="0"/>
              <a:t>)</a:t>
            </a:r>
            <a:endParaRPr lang="en-US" sz="3400" b="1" dirty="0"/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80077" y="6291167"/>
            <a:ext cx="652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https://docs.opencv.org/3.4/d0/de3/tutorial_py_intro.html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53" y="474625"/>
            <a:ext cx="1026463" cy="1273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1716" y="2133995"/>
            <a:ext cx="106765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50000"/>
                  </a:schemeClr>
                </a:solidFill>
              </a:rPr>
              <a:t>OpenCV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-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Python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 is a library of 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Python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 bindings designed to solve computer vision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problems. All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the 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OpenCV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 array structures are converted to and from Numpy arrays. This also makes it easier to integrate with other libraries that use Numpy such as SciPy and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Matplotlib. 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This is the possible using open cv :</a:t>
            </a:r>
          </a:p>
          <a:p>
            <a:pPr marL="914400" indent="-463550">
              <a:buAutoNum type="arabicPeriod"/>
            </a:pPr>
            <a:r>
              <a:rPr lang="en-US" sz="2400" dirty="0" smtClean="0">
                <a:solidFill>
                  <a:srgbClr val="002060"/>
                </a:solidFill>
              </a:rPr>
              <a:t>Read </a:t>
            </a:r>
            <a:r>
              <a:rPr lang="en-US" sz="2400" dirty="0">
                <a:solidFill>
                  <a:srgbClr val="002060"/>
                </a:solidFill>
              </a:rPr>
              <a:t>an </a:t>
            </a:r>
            <a:r>
              <a:rPr lang="en-US" sz="2400" dirty="0" smtClean="0">
                <a:solidFill>
                  <a:srgbClr val="002060"/>
                </a:solidFill>
              </a:rPr>
              <a:t>image</a:t>
            </a:r>
          </a:p>
          <a:p>
            <a:pPr marL="914400" indent="-46355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Display an </a:t>
            </a:r>
            <a:r>
              <a:rPr lang="en-US" sz="2400" dirty="0" smtClean="0">
                <a:solidFill>
                  <a:srgbClr val="002060"/>
                </a:solidFill>
              </a:rPr>
              <a:t>image</a:t>
            </a:r>
          </a:p>
          <a:p>
            <a:pPr marL="914400" indent="-46355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Write an </a:t>
            </a:r>
            <a:r>
              <a:rPr lang="en-US" sz="2400" dirty="0" smtClean="0">
                <a:solidFill>
                  <a:srgbClr val="002060"/>
                </a:solidFill>
              </a:rPr>
              <a:t>image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r="14142"/>
          <a:stretch/>
        </p:blipFill>
        <p:spPr>
          <a:xfrm>
            <a:off x="0" y="7937"/>
            <a:ext cx="12160155" cy="6850063"/>
          </a:xfrm>
          <a:prstGeom prst="rect">
            <a:avLst/>
          </a:prstGeom>
        </p:spPr>
      </p:pic>
      <p:sp>
        <p:nvSpPr>
          <p:cNvPr id="12" name="Rectangle 11" descr="decorative element">
            <a:extLst>
              <a:ext uri="{FF2B5EF4-FFF2-40B4-BE49-F238E27FC236}">
                <a16:creationId xmlns:a16="http://schemas.microsoft.com/office/drawing/2014/main" id="{3B570B85-11CA-4C90-9E8B-150CB8FE5A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1618260"/>
            <a:ext cx="10905975" cy="5055495"/>
          </a:xfrm>
          <a:prstGeom prst="rect">
            <a:avLst/>
          </a:prstGeom>
          <a:solidFill>
            <a:schemeClr val="tx1">
              <a:alpha val="8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2A5672BB-0EC4-4BB1-85FA-3C94DFAEA1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5461" y="1628634"/>
            <a:ext cx="1170462" cy="5045122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7EF5689E-A2C8-44A6-AD5C-615D7DB0C7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22225"/>
            <a:ext cx="10905976" cy="1224522"/>
          </a:xfrm>
          <a:prstGeom prst="rect">
            <a:avLst/>
          </a:prstGeom>
          <a:solidFill>
            <a:srgbClr val="92BECA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descr="decorative element">
            <a:extLst>
              <a:ext uri="{FF2B5EF4-FFF2-40B4-BE49-F238E27FC236}">
                <a16:creationId xmlns:a16="http://schemas.microsoft.com/office/drawing/2014/main" id="{99C77D2E-3E79-4AAE-90F1-AFD7CBEBF0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987570" y="322224"/>
            <a:ext cx="1170462" cy="1224523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390DD-75CF-41BA-AA03-813FD55BF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05" y="393738"/>
            <a:ext cx="9489431" cy="861856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NumPy</a:t>
            </a:r>
            <a:endParaRPr lang="en-US" sz="3400" b="1" dirty="0"/>
          </a:p>
        </p:txBody>
      </p:sp>
      <p:sp>
        <p:nvSpPr>
          <p:cNvPr id="2" name="AutoShape 2" descr="Image result for tkint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447482" y="6224998"/>
            <a:ext cx="2630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http://www.numpy.org/</a:t>
            </a:r>
            <a:endParaRPr lang="en-US" dirty="0">
              <a:hlinkClick r:id="rId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1716" y="1680350"/>
            <a:ext cx="106765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NumPy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is the fundamental package for scientific computing with Python. It contains among other things:</a:t>
            </a:r>
          </a:p>
          <a:p>
            <a:pPr marL="804863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a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powerful N-dimensional array object</a:t>
            </a:r>
          </a:p>
          <a:p>
            <a:pPr marL="804863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sophisticated (broadcasting) functions</a:t>
            </a:r>
          </a:p>
          <a:p>
            <a:pPr marL="804863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tools for integrating C/C++ and Fortran code</a:t>
            </a:r>
          </a:p>
          <a:p>
            <a:pPr marL="804863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useful linear algebra, Fourier transform, and random number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capabilities</a:t>
            </a:r>
          </a:p>
          <a:p>
            <a:pPr marL="461963"/>
            <a:endParaRPr lang="en-US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Besides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its obvious scientific uses, NumPy can also be used as an efficient multi-dimensional container of generic data. Arbitrary data-types can be defined. This allows NumPy to seamlessly and speedily integrate with a wide variety of databases.</a:t>
            </a:r>
          </a:p>
        </p:txBody>
      </p:sp>
      <p:pic>
        <p:nvPicPr>
          <p:cNvPr id="5124" name="Picture 4" descr="Image result for num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2" y="224416"/>
            <a:ext cx="1376922" cy="137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Image result for code backgroun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 descr="decorative element">
            <a:extLst>
              <a:ext uri="{FF2B5EF4-FFF2-40B4-BE49-F238E27FC236}">
                <a16:creationId xmlns:a16="http://schemas.microsoft.com/office/drawing/2014/main" id="{236B8967-28A5-4319-9F45-A38F127BFA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2526525"/>
            <a:ext cx="1170462" cy="3845246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descr="decorative element">
            <a:extLst>
              <a:ext uri="{FF2B5EF4-FFF2-40B4-BE49-F238E27FC236}">
                <a16:creationId xmlns:a16="http://schemas.microsoft.com/office/drawing/2014/main" id="{7B73DA8D-B695-4EAF-90BA-F594F0523C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58952"/>
            <a:ext cx="10905976" cy="165937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descr="decorative element">
            <a:extLst>
              <a:ext uri="{FF2B5EF4-FFF2-40B4-BE49-F238E27FC236}">
                <a16:creationId xmlns:a16="http://schemas.microsoft.com/office/drawing/2014/main" id="{ABDD00D4-CC73-44C6-A7EF-AF738460C7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1014533" y="759506"/>
            <a:ext cx="1170462" cy="1659371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descr="decorative element">
            <a:extLst>
              <a:ext uri="{FF2B5EF4-FFF2-40B4-BE49-F238E27FC236}">
                <a16:creationId xmlns:a16="http://schemas.microsoft.com/office/drawing/2014/main" id="{0C6C4027-4F93-4CBA-AC44-97487184C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287810" y="2526525"/>
            <a:ext cx="10905975" cy="3845246"/>
          </a:xfrm>
          <a:prstGeom prst="rect">
            <a:avLst/>
          </a:prstGeom>
          <a:solidFill>
            <a:schemeClr val="tx1">
              <a:alpha val="8470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95D57-AB2C-4C3E-9C97-38751585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Graphic 3" descr="Books on Shelf">
            <a:extLst>
              <a:ext uri="{FF2B5EF4-FFF2-40B4-BE49-F238E27FC236}">
                <a16:creationId xmlns:a16="http://schemas.microsoft.com/office/drawing/2014/main" id="{F655BBAC-A544-466B-8D3E-6CDDA9699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 bwMode="black">
          <a:xfrm>
            <a:off x="128413" y="1127318"/>
            <a:ext cx="9144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1429" y="2612573"/>
            <a:ext cx="107405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The result from our application we made is 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Login page</a:t>
            </a:r>
          </a:p>
          <a:p>
            <a:pPr marL="347663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get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permission to use the application if the username and password are correct. if not the application will bring up a message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error.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Main Page</a:t>
            </a:r>
          </a:p>
          <a:p>
            <a:pPr marL="347663"/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This is the second window, we use Toplevel to create this window 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File dialog to access path file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Exception file wrong format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Show image in canvas </a:t>
            </a:r>
          </a:p>
          <a:p>
            <a:pPr marL="914400" indent="-347663">
              <a:buFontTx/>
              <a:buChar char="-"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</a:rPr>
              <a:t>Edge detection using openCV </a:t>
            </a:r>
          </a:p>
          <a:p>
            <a:pPr marL="285750" indent="-285750">
              <a:buFontTx/>
              <a:buChar char="-"/>
            </a:pPr>
            <a:endParaRPr lang="en-US" sz="16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347663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9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Custom 18">
      <a:dk1>
        <a:srgbClr val="FFFFFF"/>
      </a:dk1>
      <a:lt1>
        <a:sysClr val="window" lastClr="FFFFFF"/>
      </a:lt1>
      <a:dk2>
        <a:srgbClr val="454545"/>
      </a:dk2>
      <a:lt2>
        <a:srgbClr val="595959"/>
      </a:lt2>
      <a:accent1>
        <a:srgbClr val="586EA6"/>
      </a:accent1>
      <a:accent2>
        <a:srgbClr val="B71E42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00915908_Getting_to_know_your_classmate_cr - v3" id="{0F4AE7DE-CE7B-4FB8-BDE9-48429EE758D3}" vid="{39F98F22-35C2-4583-89C8-2085CE431C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850C4-138F-4EE7-B99B-CAFE0178E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63AA05-F486-42AA-A387-99D055177A47}">
  <ds:schemaRefs>
    <ds:schemaRef ds:uri="http://purl.org/dc/terms/"/>
    <ds:schemaRef ds:uri="http://purl.org/dc/elements/1.1/"/>
    <ds:schemaRef ds:uri="16c05727-aa75-4e4a-9b5f-8a80a1165891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E11712-F596-40DC-98F4-126F7C92F5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classmate</Template>
  <TotalTime>0</TotalTime>
  <Words>539</Words>
  <Application>Microsoft Office PowerPoint</Application>
  <PresentationFormat>Widescreen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</vt:lpstr>
      <vt:lpstr>Wingdings</vt:lpstr>
      <vt:lpstr>Wingdings 2</vt:lpstr>
      <vt:lpstr>Frame</vt:lpstr>
      <vt:lpstr>Object Edge Detection using Tkinter-python</vt:lpstr>
      <vt:lpstr>PowerPoint Presentation</vt:lpstr>
      <vt:lpstr>Library use in this CODE</vt:lpstr>
      <vt:lpstr>Tkinter</vt:lpstr>
      <vt:lpstr>Tkinter</vt:lpstr>
      <vt:lpstr>PIL (Python Imaging Library)</vt:lpstr>
      <vt:lpstr>CV2 (Open Source Computer Vision Library)</vt:lpstr>
      <vt:lpstr>NumPy</vt:lpstr>
      <vt:lpstr>Result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2019-04-07T03:01:17Z</dcterms:created>
  <dcterms:modified xsi:type="dcterms:W3CDTF">2019-04-09T05:15:46Z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